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9" r:id="rId12"/>
    <p:sldId id="267" r:id="rId13"/>
    <p:sldId id="264" r:id="rId14"/>
  </p:sldIdLst>
  <p:sldSz cx="18288000" cy="10287000"/>
  <p:notesSz cx="6858000" cy="9144000"/>
  <p:embeddedFontLst>
    <p:embeddedFont>
      <p:font typeface="Source Han Sans KR" panose="020B0604020202020204" charset="-128"/>
      <p:regular r:id="rId16"/>
    </p:embeddedFont>
    <p:embeddedFont>
      <p:font typeface="Source Han Sans KR Bold" panose="020B0604020202020204" charset="-128"/>
      <p:regular r:id="rId17"/>
      <p:bold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aleway Bold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EE"/>
    <a:srgbClr val="FEF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81312" autoAdjust="0"/>
  </p:normalViewPr>
  <p:slideViewPr>
    <p:cSldViewPr>
      <p:cViewPr>
        <p:scale>
          <a:sx n="55" d="100"/>
          <a:sy n="55" d="100"/>
        </p:scale>
        <p:origin x="4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2" d="100"/>
        <a:sy n="102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EDF40-227C-904F-98F5-39169B1307D4}" type="datetimeFigureOut">
              <a:rPr kumimoji="1" lang="ko-KR" altLang="en-US" smtClean="0"/>
              <a:t>2025-05-26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CAE3-60B5-7845-B15E-8AEF076C2B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63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정확도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전체 예측 중 맞은 비율</a:t>
            </a:r>
            <a:endParaRPr kumimoji="1" lang="en-US" altLang="ko-KR" sz="1200" dirty="0"/>
          </a:p>
          <a:p>
            <a:r>
              <a:rPr kumimoji="1" lang="ko-KR" altLang="en-US" sz="1200" dirty="0"/>
              <a:t>정밀도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모델이 양성이라고 예측한 것 중에 양성의 비율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재현율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실제 양성중에 모델이 양성으로 잘 예측한 비율</a:t>
            </a:r>
            <a:endParaRPr kumimoji="1" lang="en-US" altLang="ko-KR" sz="1200" dirty="0"/>
          </a:p>
          <a:p>
            <a:r>
              <a:rPr kumimoji="1" lang="en-US" altLang="ko-KR" sz="1200" dirty="0"/>
              <a:t>F1 Score : </a:t>
            </a:r>
            <a:r>
              <a:rPr kumimoji="1" lang="ko-KR" altLang="en-US" sz="1200" dirty="0"/>
              <a:t>정밀도와 재현율의 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51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Opaque Predicate </a:t>
            </a:r>
            <a:r>
              <a:rPr lang="ko-KR" altLang="en-US"/>
              <a:t>난독화는 언제나 참인 조건문 혹은 언제나 거짓인 조건문을 삽입하여 제어흐름 구조를 복잡하게</a:t>
            </a:r>
            <a:endParaRPr lang="en-US" altLang="ko-KR"/>
          </a:p>
          <a:p>
            <a:r>
              <a:rPr lang="ko-KR" altLang="en-US"/>
              <a:t>기존의 코드의 구조를 </a:t>
            </a:r>
            <a:r>
              <a:rPr lang="en-US" altLang="ko-KR"/>
              <a:t>loop-switch </a:t>
            </a:r>
            <a:r>
              <a:rPr lang="ko-KR" altLang="en-US"/>
              <a:t>구조로 변환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13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switch </a:t>
            </a:r>
            <a:r>
              <a:rPr lang="ko-KR" altLang="en-US"/>
              <a:t>여부를 맞춘 비율</a:t>
            </a:r>
            <a:endParaRPr lang="en-US" altLang="ko-KR" dirty="0"/>
          </a:p>
          <a:p>
            <a:r>
              <a:rPr lang="ko-KR" altLang="en-US"/>
              <a:t>모델이 </a:t>
            </a:r>
            <a:r>
              <a:rPr lang="en-US" altLang="ko-KR"/>
              <a:t>switch </a:t>
            </a:r>
            <a:r>
              <a:rPr lang="ko-KR" altLang="en-US"/>
              <a:t>가 있다고 판단한 것 중</a:t>
            </a:r>
            <a:r>
              <a:rPr lang="en-US" altLang="ko-KR"/>
              <a:t>, </a:t>
            </a:r>
            <a:r>
              <a:rPr lang="ko-KR" altLang="en-US"/>
              <a:t>실제로 </a:t>
            </a:r>
            <a:r>
              <a:rPr lang="en-US" altLang="ko-KR"/>
              <a:t>switch</a:t>
            </a:r>
            <a:r>
              <a:rPr lang="ko-KR" altLang="en-US"/>
              <a:t>가 있었던 비율</a:t>
            </a:r>
            <a:r>
              <a:rPr lang="en-US" altLang="ko-KR"/>
              <a:t>(False Positive</a:t>
            </a:r>
            <a:r>
              <a:rPr lang="ko-KR" altLang="en-US"/>
              <a:t>가 얼마나 적은지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b="0"/>
              <a:t>실제로 </a:t>
            </a:r>
            <a:r>
              <a:rPr lang="en-US" altLang="ko-KR" b="0"/>
              <a:t>switch</a:t>
            </a:r>
            <a:r>
              <a:rPr lang="ko-KR" altLang="en-US" b="0"/>
              <a:t>가 있는 경우</a:t>
            </a:r>
            <a:r>
              <a:rPr lang="en-US" altLang="ko-KR" b="0"/>
              <a:t>, </a:t>
            </a:r>
            <a:r>
              <a:rPr lang="ko-KR" altLang="en-US" b="0"/>
              <a:t>모델이 얼마나 잘 찾아 냈는지</a:t>
            </a:r>
            <a:r>
              <a:rPr lang="en-US" altLang="ko-KR" b="0"/>
              <a:t>(False Negative</a:t>
            </a:r>
            <a:r>
              <a:rPr lang="ko-KR" altLang="en-US" b="0"/>
              <a:t>를 얼마나 줄였는지</a:t>
            </a:r>
            <a:r>
              <a:rPr lang="en-US" altLang="ko-KR" b="0"/>
              <a:t>)</a:t>
            </a:r>
          </a:p>
          <a:p>
            <a:r>
              <a:rPr lang="ko-KR" altLang="en-US"/>
              <a:t>정밀도와 재현율의 조화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4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Claude 3.7</a:t>
            </a:r>
            <a:r>
              <a:rPr lang="ko-KR" altLang="en-US"/>
              <a:t>로 </a:t>
            </a:r>
            <a:r>
              <a:rPr lang="en-US" altLang="ko-KR"/>
              <a:t>switch </a:t>
            </a:r>
            <a:r>
              <a:rPr lang="ko-KR" altLang="en-US"/>
              <a:t>여부 검사</a:t>
            </a:r>
            <a:r>
              <a:rPr lang="en-US" altLang="ko-KR"/>
              <a:t>,</a:t>
            </a:r>
          </a:p>
          <a:p>
            <a:r>
              <a:rPr kumimoji="1" lang="ko-KR" altLang="en-US"/>
              <a:t>가상화 난독화를 했음에도</a:t>
            </a:r>
            <a:endParaRPr kumimoji="1" lang="en-US" altLang="ko-KR"/>
          </a:p>
          <a:p>
            <a:r>
              <a:rPr kumimoji="1" lang="en-US" altLang="ko-KR"/>
              <a:t>switch</a:t>
            </a:r>
            <a:r>
              <a:rPr kumimoji="1" lang="ko-KR" altLang="en-US"/>
              <a:t>가 없다고 판단하는 경우가 존재</a:t>
            </a:r>
            <a:endParaRPr kumimoji="1" lang="en-US" altLang="ko-KR"/>
          </a:p>
          <a:p>
            <a:r>
              <a:rPr kumimoji="1" lang="en-US" altLang="ko-KR"/>
              <a:t>GPT-4o</a:t>
            </a:r>
            <a:r>
              <a:rPr kumimoji="1" lang="ko-KR" altLang="en-US"/>
              <a:t>를 이용하여 확인한 결과</a:t>
            </a:r>
            <a:r>
              <a:rPr kumimoji="1" lang="en-US" altLang="ko-KR"/>
              <a:t>, </a:t>
            </a:r>
            <a:r>
              <a:rPr kumimoji="1" lang="ko-KR" altLang="en-US"/>
              <a:t>가상화 난독화 된 코드에서</a:t>
            </a:r>
            <a:endParaRPr kumimoji="1" lang="en-US" altLang="ko-KR"/>
          </a:p>
          <a:p>
            <a:r>
              <a:rPr kumimoji="1" lang="en-US" altLang="ko-KR"/>
              <a:t>switch</a:t>
            </a:r>
            <a:r>
              <a:rPr kumimoji="1" lang="ko-KR" altLang="en-US"/>
              <a:t>가 있다고 잘 판단한 것을 확인하였다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8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데이터 수의 불균형으로 인해 정밀도와 재현율이 </a:t>
            </a:r>
            <a:r>
              <a:rPr kumimoji="1" lang="en-US" altLang="ko-KR"/>
              <a:t>0</a:t>
            </a:r>
            <a:r>
              <a:rPr kumimoji="1" lang="ko-KR" altLang="en-US"/>
              <a:t>으로 낮게 나왔다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테스트 데이터의 분포를 동일하게 설정한다면 개선되 ㄹ것이라고 예측한다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이는 추후 데이터 보충 후 재실험을 진행할 예정이다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ECAE3-60B5-7845-B15E-8AEF076C2B8F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4097" y="4503386"/>
            <a:ext cx="13159807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 Plan / Test Cases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94772" y="3803743"/>
            <a:ext cx="40984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254244"/>
            <a:ext cx="16383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2025.05.18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09025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202002514 안상준</a:t>
            </a:r>
          </a:p>
        </p:txBody>
      </p:sp>
      <p:sp>
        <p:nvSpPr>
          <p:cNvPr id="6" name="AutoShape 6"/>
          <p:cNvSpPr/>
          <p:nvPr/>
        </p:nvSpPr>
        <p:spPr>
          <a:xfrm>
            <a:off x="4933352" y="8897938"/>
            <a:ext cx="1335464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88438"/>
            <a:ext cx="37132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인공지능학과    202202487 박혜연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67850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202202602 손예진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"/>
    </mc:Choice>
    <mc:Fallback xmlns="">
      <p:transition spd="slow" advTm="6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444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19108" y="3947695"/>
            <a:ext cx="14597442" cy="415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Auccuracy ) = ( 정확하게 예측한 데이터 수 ) / ( 전체 데이터 수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Precision ) = ( TP ) / ( TP + FP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Recall ) = ( TP ) / ( TP + FN )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 F1 Score ) = { 2 x (Precision ) x ( Recall ) } / { ( Precision ) + ( Recall ) 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6429" y="24586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검증 기준(Metric)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28"/>
    </mc:Choice>
    <mc:Fallback xmlns="">
      <p:transition spd="slow" advTm="564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444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26429" y="24586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상용 </a:t>
            </a:r>
            <a:r>
              <a:rPr lang="en-US" altLang="ko-KR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</a:t>
            </a:r>
            <a:r>
              <a:rPr lang="ko-KR" alt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</a:t>
            </a:r>
            <a:endParaRPr lang="en-US" sz="2499" b="1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48E78-A2F0-440D-94C9-0317C6DEC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14700"/>
            <a:ext cx="12420600" cy="635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28"/>
    </mc:Choice>
    <mc:Fallback xmlns="">
      <p:transition spd="slow" advTm="5642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444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26429" y="24586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결과</a:t>
            </a:r>
            <a:endParaRPr lang="en-US" sz="2499" b="1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DA17DA6-99F2-4CEA-8892-CA1B1822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8578"/>
              </p:ext>
            </p:extLst>
          </p:nvPr>
        </p:nvGraphicFramePr>
        <p:xfrm>
          <a:off x="1932486" y="3895540"/>
          <a:ext cx="14423030" cy="50804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884606">
                  <a:extLst>
                    <a:ext uri="{9D8B030D-6E8A-4147-A177-3AD203B41FA5}">
                      <a16:colId xmlns:a16="http://schemas.microsoft.com/office/drawing/2014/main" val="2052923425"/>
                    </a:ext>
                  </a:extLst>
                </a:gridCol>
                <a:gridCol w="2884606">
                  <a:extLst>
                    <a:ext uri="{9D8B030D-6E8A-4147-A177-3AD203B41FA5}">
                      <a16:colId xmlns:a16="http://schemas.microsoft.com/office/drawing/2014/main" val="1840537593"/>
                    </a:ext>
                  </a:extLst>
                </a:gridCol>
                <a:gridCol w="2884606">
                  <a:extLst>
                    <a:ext uri="{9D8B030D-6E8A-4147-A177-3AD203B41FA5}">
                      <a16:colId xmlns:a16="http://schemas.microsoft.com/office/drawing/2014/main" val="2407075388"/>
                    </a:ext>
                  </a:extLst>
                </a:gridCol>
                <a:gridCol w="2884606">
                  <a:extLst>
                    <a:ext uri="{9D8B030D-6E8A-4147-A177-3AD203B41FA5}">
                      <a16:colId xmlns:a16="http://schemas.microsoft.com/office/drawing/2014/main" val="3858508995"/>
                    </a:ext>
                  </a:extLst>
                </a:gridCol>
                <a:gridCol w="2884606">
                  <a:extLst>
                    <a:ext uri="{9D8B030D-6E8A-4147-A177-3AD203B41FA5}">
                      <a16:colId xmlns:a16="http://schemas.microsoft.com/office/drawing/2014/main" val="2189484737"/>
                    </a:ext>
                  </a:extLst>
                </a:gridCol>
              </a:tblGrid>
              <a:tr h="127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/>
                        <a:t>                   </a:t>
                      </a:r>
                      <a:r>
                        <a:rPr lang="ko-KR" altLang="en-US" sz="2500"/>
                        <a:t>평가 지표</a:t>
                      </a:r>
                      <a:endParaRPr lang="en-US" altLang="ko-KR" sz="2500"/>
                    </a:p>
                    <a:p>
                      <a:pPr algn="ctr" latinLnBrk="1"/>
                      <a:endParaRPr lang="en-US" altLang="ko-KR" sz="2500"/>
                    </a:p>
                    <a:p>
                      <a:pPr algn="l" latinLnBrk="1"/>
                      <a:r>
                        <a:rPr lang="ko-KR" altLang="en-US" sz="2500"/>
                        <a:t>난독화 기법</a:t>
                      </a:r>
                      <a:endParaRPr lang="ko-KR" altLang="en-US" sz="2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정확도</a:t>
                      </a:r>
                      <a:endParaRPr lang="en-US" altLang="ko-KR" sz="2500"/>
                    </a:p>
                    <a:p>
                      <a:pPr algn="ctr" latinLnBrk="1"/>
                      <a:r>
                        <a:rPr lang="en-US" altLang="ko-KR" sz="2500"/>
                        <a:t>(Accuracy)</a:t>
                      </a:r>
                      <a:endParaRPr lang="ko-KR" altLang="en-US" sz="2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정밀도</a:t>
                      </a:r>
                      <a:endParaRPr lang="en-US" altLang="ko-KR" sz="2500"/>
                    </a:p>
                    <a:p>
                      <a:pPr algn="ctr" latinLnBrk="1"/>
                      <a:r>
                        <a:rPr lang="en-US" altLang="ko-KR" sz="2500"/>
                        <a:t>(Percision)</a:t>
                      </a:r>
                      <a:endParaRPr lang="ko-KR" altLang="en-US" sz="2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재현율</a:t>
                      </a:r>
                      <a:endParaRPr lang="en-US" altLang="ko-KR" sz="2500"/>
                    </a:p>
                    <a:p>
                      <a:pPr algn="ctr" latinLnBrk="1"/>
                      <a:r>
                        <a:rPr lang="en-US" altLang="ko-KR" sz="2500"/>
                        <a:t>(Recall)</a:t>
                      </a:r>
                      <a:endParaRPr lang="ko-KR" altLang="en-US" sz="2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/>
                        <a:t>F1</a:t>
                      </a:r>
                      <a:r>
                        <a:rPr lang="ko-KR" altLang="en-US" sz="2500"/>
                        <a:t> </a:t>
                      </a:r>
                      <a:r>
                        <a:rPr lang="en-US" altLang="ko-KR" sz="2500"/>
                        <a:t>Score</a:t>
                      </a:r>
                      <a:endParaRPr lang="ko-KR" altLang="en-US" sz="2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9707767"/>
                  </a:ext>
                </a:extLst>
              </a:tr>
              <a:tr h="127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95.59%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176792"/>
                  </a:ext>
                </a:extLst>
              </a:tr>
              <a:tr h="127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Flattening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98.74%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0.98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2674905"/>
                  </a:ext>
                </a:extLst>
              </a:tr>
              <a:tr h="127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Opaque Predicate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88.23%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427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28"/>
    </mc:Choice>
    <mc:Fallback xmlns="">
      <p:transition spd="slow" advTm="5642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52532" y="5056830"/>
            <a:ext cx="1278953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1676395" y="3655485"/>
            <a:ext cx="3965675" cy="11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12"/>
              </a:lnSpc>
              <a:spcBef>
                <a:spcPct val="0"/>
              </a:spcBef>
            </a:pPr>
            <a:r>
              <a:rPr lang="en-US" sz="6651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  <a:endParaRPr lang="en-US" sz="6651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70895" y="3226860"/>
            <a:ext cx="31711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2532" y="5689730"/>
            <a:ext cx="573729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202002514 안상준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7740" y="6409661"/>
            <a:ext cx="5706774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인공지능학과    202202487 박혜연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2532" y="7129593"/>
            <a:ext cx="573729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컴퓨터융합학부 202202602 손예진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"/>
    </mc:Choice>
    <mc:Fallback xmlns="">
      <p:transition spd="slow" advTm="56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432560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97789" y="515670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97789" y="605758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12174" y="3772853"/>
            <a:ext cx="2572941" cy="24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질문 / 가설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PLAN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 CASES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18096" y="3772853"/>
            <a:ext cx="448866" cy="24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5"/>
    </mc:Choice>
    <mc:Fallback xmlns="">
      <p:transition spd="slow" advTm="88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60320" y="1347066"/>
            <a:ext cx="266946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6059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</a:t>
            </a:r>
            <a:r>
              <a:rPr lang="ko-KR" alt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495C5-2DF4-487F-876F-47D08DD62B4D}"/>
              </a:ext>
            </a:extLst>
          </p:cNvPr>
          <p:cNvSpPr txBox="1"/>
          <p:nvPr/>
        </p:nvSpPr>
        <p:spPr>
          <a:xfrm>
            <a:off x="2176387" y="1783524"/>
            <a:ext cx="13935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/>
              <a:t>LLM</a:t>
            </a:r>
            <a:r>
              <a:rPr lang="ko-KR" altLang="en-US" sz="3000" b="1"/>
              <a:t>을 활용한 가상화 난독화된 바이너리 코드에서 제어구조를 식별하는 도구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0A9F-4835-4BCE-85D4-B5CA088CFA6A}"/>
              </a:ext>
            </a:extLst>
          </p:cNvPr>
          <p:cNvSpPr txBox="1"/>
          <p:nvPr/>
        </p:nvSpPr>
        <p:spPr>
          <a:xfrm>
            <a:off x="2226808" y="2933700"/>
            <a:ext cx="1508605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/>
              <a:t>- </a:t>
            </a:r>
            <a:r>
              <a:rPr lang="ko-KR" altLang="en-US" sz="2500" b="1"/>
              <a:t>가상화 난독화란</a:t>
            </a:r>
            <a:r>
              <a:rPr lang="en-US" altLang="ko-KR" sz="2500" b="1"/>
              <a:t>?</a:t>
            </a:r>
            <a:endParaRPr lang="en-US" altLang="ko-KR" sz="2500"/>
          </a:p>
          <a:p>
            <a:r>
              <a:rPr lang="ko-KR" altLang="en-US" sz="2500"/>
              <a:t>프로그래밍 언어를 컴퓨터가 이해할 수 있는 다른 언어로 변환하여 해석하기 어렵게 만드는 것</a:t>
            </a:r>
            <a:br>
              <a:rPr lang="en-US" altLang="ko-KR" sz="2500"/>
            </a:br>
            <a:r>
              <a:rPr lang="en-US" altLang="ko-KR" sz="2500"/>
              <a:t>ex)</a:t>
            </a:r>
            <a:r>
              <a:rPr lang="ko-KR" altLang="en-US" sz="2500"/>
              <a:t> </a:t>
            </a:r>
            <a:r>
              <a:rPr lang="en-US" altLang="ko-KR" sz="2500"/>
              <a:t>JVM, EVM</a:t>
            </a:r>
          </a:p>
          <a:p>
            <a:endParaRPr lang="en-US" altLang="ko-KR" sz="2500"/>
          </a:p>
          <a:p>
            <a:r>
              <a:rPr lang="en-US" altLang="ko-KR" sz="2500" b="1"/>
              <a:t>- </a:t>
            </a:r>
            <a:r>
              <a:rPr lang="ko-KR" altLang="en-US" sz="2500" b="1"/>
              <a:t>제어구조 식별</a:t>
            </a:r>
            <a:r>
              <a:rPr lang="en-US" altLang="ko-KR" sz="2500" b="1"/>
              <a:t>?</a:t>
            </a:r>
          </a:p>
          <a:p>
            <a:r>
              <a:rPr lang="ko-KR" altLang="en-US" sz="2500"/>
              <a:t>가상화 난독화 된 코드는 </a:t>
            </a:r>
            <a:r>
              <a:rPr lang="en-US" altLang="ko-KR" sz="2500"/>
              <a:t>fetch-decode-execute </a:t>
            </a:r>
            <a:r>
              <a:rPr lang="ko-KR" altLang="en-US" sz="2500"/>
              <a:t>구조를 보임</a:t>
            </a:r>
            <a:r>
              <a:rPr lang="en-US" altLang="ko-KR" sz="2500"/>
              <a:t>. loop-switch </a:t>
            </a:r>
            <a:r>
              <a:rPr lang="ko-KR" altLang="en-US" sz="2500"/>
              <a:t>구조를 탐지하여 역난독화 연구 지원</a:t>
            </a:r>
            <a:endParaRPr lang="en-US" altLang="ko-KR" sz="2500"/>
          </a:p>
          <a:p>
            <a:endParaRPr lang="en-US" altLang="ko-KR" sz="2500"/>
          </a:p>
          <a:p>
            <a:pPr marL="342900" indent="-342900">
              <a:buFontTx/>
              <a:buChar char="-"/>
            </a:pPr>
            <a:r>
              <a:rPr lang="en-US" altLang="ko-KR" sz="2500" b="1"/>
              <a:t>LLM?</a:t>
            </a:r>
          </a:p>
          <a:p>
            <a:r>
              <a:rPr lang="ko-KR" altLang="en-US" sz="2500"/>
              <a:t>여러 난독화 기법을 적용시 사람이 이를 해석하기 어려움</a:t>
            </a:r>
            <a:r>
              <a:rPr lang="en-US" altLang="ko-KR" sz="2500"/>
              <a:t>. if-else,</a:t>
            </a:r>
            <a:r>
              <a:rPr lang="ko-KR" altLang="en-US" sz="2500"/>
              <a:t> </a:t>
            </a:r>
            <a:r>
              <a:rPr lang="en-US" altLang="ko-KR" sz="2500"/>
              <a:t>switch</a:t>
            </a:r>
            <a:r>
              <a:rPr lang="ko-KR" altLang="en-US" sz="2500"/>
              <a:t> 구조의 구별이 힘듦</a:t>
            </a:r>
            <a:endParaRPr lang="en-US" altLang="ko-KR" sz="25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3E02D-AFEA-4556-A946-65F0E41A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00" y="6765050"/>
            <a:ext cx="3124200" cy="30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MProtect patch – Downloadly">
            <a:extLst>
              <a:ext uri="{FF2B5EF4-FFF2-40B4-BE49-F238E27FC236}">
                <a16:creationId xmlns:a16="http://schemas.microsoft.com/office/drawing/2014/main" id="{695A5BC4-B3B4-47E3-9140-13B1EA8A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8199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eans Technologies : Software Security Defined.">
            <a:extLst>
              <a:ext uri="{FF2B5EF4-FFF2-40B4-BE49-F238E27FC236}">
                <a16:creationId xmlns:a16="http://schemas.microsoft.com/office/drawing/2014/main" id="{212047EE-2C3B-4027-89AF-72D6E680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7716720"/>
            <a:ext cx="6586936" cy="133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61"/>
    </mc:Choice>
    <mc:Fallback xmlns="">
      <p:transition spd="slow" advTm="480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01181"/>
            <a:ext cx="18288000" cy="8685819"/>
          </a:xfrm>
          <a:custGeom>
            <a:avLst/>
            <a:gdLst/>
            <a:ahLst/>
            <a:cxnLst/>
            <a:rect l="l" t="t" r="r" b="b"/>
            <a:pathLst>
              <a:path w="18288000" h="8685819">
                <a:moveTo>
                  <a:pt x="0" y="0"/>
                </a:moveTo>
                <a:lnTo>
                  <a:pt x="18288000" y="0"/>
                </a:lnTo>
                <a:lnTo>
                  <a:pt x="18288000" y="8685819"/>
                </a:lnTo>
                <a:lnTo>
                  <a:pt x="0" y="868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60320" y="1347066"/>
            <a:ext cx="266946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6059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 질문 / 가설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61"/>
    </mc:Choice>
    <mc:Fallback xmlns="">
      <p:transition spd="slow" advTm="480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 배경과 목적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19108" y="3080817"/>
            <a:ext cx="3622835" cy="698372"/>
            <a:chOff x="0" y="0"/>
            <a:chExt cx="95416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19108" y="4619584"/>
            <a:ext cx="15022996" cy="426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 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가상화 </a:t>
            </a:r>
            <a:r>
              <a:rPr lang="ko-KR" alt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난독화된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코드 분석이 필요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이를 위해 가상화 난독화 핵심 구조</a:t>
            </a:r>
            <a:r>
              <a:rPr lang="en-US" altLang="ko-KR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(loop-switch)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파악이 필요한 상황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여부와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상관없이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입력으로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주어진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바이너리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switch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포함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여부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제어구조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도구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4199"/>
              </a:lnSpc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해결하고자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Switch문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포함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여부를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예측하는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제어구조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측면에서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LLM에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성능이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좋은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것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입증하기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정량적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</a:t>
            </a: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17451" y="3195052"/>
            <a:ext cx="20261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배경과 목적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95"/>
    </mc:Choice>
    <mc:Fallback xmlns="">
      <p:transition spd="slow" advTm="507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280717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45279" y="6180664"/>
            <a:ext cx="3622835" cy="698372"/>
            <a:chOff x="0" y="0"/>
            <a:chExt cx="954162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9108" y="3201244"/>
            <a:ext cx="14597442" cy="211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난독화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(Opaque Predicate, Flattening)</a:t>
            </a:r>
          </a:p>
          <a:p>
            <a:pPr algn="l">
              <a:lnSpc>
                <a:spcPts val="4199"/>
              </a:lnSpc>
            </a:pPr>
            <a:endParaRPr lang="en-US" sz="27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종속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switch문의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포함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측정에</a:t>
            </a:r>
            <a:r>
              <a:rPr lang="en-US" sz="27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따른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(Accuracy),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정밀도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Presicion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), </a:t>
            </a:r>
            <a:r>
              <a:rPr lang="en-US" sz="27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재현율</a:t>
            </a:r>
            <a:r>
              <a:rPr lang="en-US" sz="27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(Recall), F1 Score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279" y="7101191"/>
            <a:ext cx="14597442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실험 대상 : 바이너리 코드로 fine-tuning 한 모델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4.1, Claude 3.7 등의 모델과 비교</a:t>
            </a:r>
          </a:p>
          <a:p>
            <a:pPr algn="l">
              <a:lnSpc>
                <a:spcPts val="4199"/>
              </a:lnSpc>
            </a:pPr>
            <a:endParaRPr lang="en-US" sz="27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: 프롬프트를 동일하게 입력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6429" y="2394952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독립 / 종속 변수 정의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2599" y="6294900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대상 / 환경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 테스트 상세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63"/>
    </mc:Choice>
    <mc:Fallback xmlns="">
      <p:transition spd="slow" advTm="412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F52A4-CB07-E9BA-E328-442DC059B95C}"/>
              </a:ext>
            </a:extLst>
          </p:cNvPr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1D029BA-F348-15DF-1BD7-CE41F423FE24}"/>
              </a:ext>
            </a:extLst>
          </p:cNvPr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sp>
        <p:nvSpPr>
          <p:cNvPr id="4" name="AutoShape 14">
            <a:extLst>
              <a:ext uri="{FF2B5EF4-FFF2-40B4-BE49-F238E27FC236}">
                <a16:creationId xmlns:a16="http://schemas.microsoft.com/office/drawing/2014/main" id="{53CC6F22-FAAC-4672-31E0-52D1BACA3BA4}"/>
              </a:ext>
            </a:extLst>
          </p:cNvPr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3159AE-5263-8097-03FA-C9AC3ADF92B3}"/>
              </a:ext>
            </a:extLst>
          </p:cNvPr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용어 설명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2F7D4-1B3E-2ADD-B09D-20C9DDE52E70}"/>
              </a:ext>
            </a:extLst>
          </p:cNvPr>
          <p:cNvSpPr txBox="1"/>
          <p:nvPr/>
        </p:nvSpPr>
        <p:spPr>
          <a:xfrm>
            <a:off x="11228656" y="3543300"/>
            <a:ext cx="34506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dirty="0"/>
              <a:t>Flattening</a:t>
            </a:r>
            <a:r>
              <a:rPr kumimoji="1" lang="ko-KR" altLang="en-US" sz="3500" dirty="0"/>
              <a:t> 난독화</a:t>
            </a:r>
          </a:p>
        </p:txBody>
      </p:sp>
      <p:pic>
        <p:nvPicPr>
          <p:cNvPr id="2052" name="Picture 4" descr="Figure 1 from LOOP: Logic-Oriented Opaque Predicate Detection in Obfuscated  Binary Code | Semantic Scholar">
            <a:extLst>
              <a:ext uri="{FF2B5EF4-FFF2-40B4-BE49-F238E27FC236}">
                <a16:creationId xmlns:a16="http://schemas.microsoft.com/office/drawing/2014/main" id="{4029D6E5-F2DB-049B-A58B-963D8ACE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88933"/>
            <a:ext cx="6609109" cy="30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tacking Emotet's Control Flow Flattening – Sophos News">
            <a:extLst>
              <a:ext uri="{FF2B5EF4-FFF2-40B4-BE49-F238E27FC236}">
                <a16:creationId xmlns:a16="http://schemas.microsoft.com/office/drawing/2014/main" id="{1EE35983-EF56-DFFC-C0FC-AEAFC482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388933"/>
            <a:ext cx="6096000" cy="30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0C6E8-B2CF-D4DC-ECF5-FFBE2A361717}"/>
              </a:ext>
            </a:extLst>
          </p:cNvPr>
          <p:cNvSpPr txBox="1"/>
          <p:nvPr/>
        </p:nvSpPr>
        <p:spPr>
          <a:xfrm>
            <a:off x="3148699" y="3543300"/>
            <a:ext cx="48837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dirty="0"/>
              <a:t>Opaque</a:t>
            </a:r>
            <a:r>
              <a:rPr kumimoji="1" lang="ko-KR" altLang="en-US" sz="3500" dirty="0"/>
              <a:t> </a:t>
            </a:r>
            <a:r>
              <a:rPr kumimoji="1" lang="en-US" altLang="ko-KR" sz="3500" dirty="0"/>
              <a:t>Predicate</a:t>
            </a:r>
            <a:r>
              <a:rPr kumimoji="1" lang="ko-KR" altLang="en-US" sz="3500" dirty="0"/>
              <a:t> 난독화</a:t>
            </a:r>
          </a:p>
        </p:txBody>
      </p:sp>
    </p:spTree>
    <p:extLst>
      <p:ext uri="{BB962C8B-B14F-4D97-AF65-F5344CB8AC3E}">
        <p14:creationId xmlns:p14="http://schemas.microsoft.com/office/powerpoint/2010/main" val="170137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1"/>
    </mc:Choice>
    <mc:Fallback xmlns="">
      <p:transition spd="slow" advTm="527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4181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1783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 PLAN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9108" y="2306348"/>
            <a:ext cx="3622835" cy="698372"/>
            <a:chOff x="0" y="0"/>
            <a:chExt cx="954162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45279" y="5453393"/>
            <a:ext cx="3622835" cy="698372"/>
            <a:chOff x="0" y="0"/>
            <a:chExt cx="954162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9108" y="3226875"/>
            <a:ext cx="14597442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기반 제어구조 식별 도구 vs 기존 LLM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난독화 기법이 적용된(혹은 적용되지 않은) 바이너리 코드를 입력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모델이 원본 코드에 switch 문이 포함 여부를 예측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5279" y="6373920"/>
            <a:ext cx="14597442" cy="20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Auccuracy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Precision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Recall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F1 Score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6429" y="2420584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실험 절차 요약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2599" y="5567629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측정 지표 및 도구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3200129" y="1347066"/>
            <a:ext cx="16527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263640" y="840065"/>
            <a:ext cx="15892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 테스트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0"/>
    </mc:Choice>
    <mc:Fallback xmlns="">
      <p:transition spd="slow" advTm="339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40904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2556080"/>
            <a:ext cx="3622835" cy="698372"/>
            <a:chOff x="0" y="0"/>
            <a:chExt cx="95416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4162" cy="183933"/>
            </a:xfrm>
            <a:custGeom>
              <a:avLst/>
              <a:gdLst/>
              <a:ahLst/>
              <a:cxnLst/>
              <a:rect l="l" t="t" r="r" b="b"/>
              <a:pathLst>
                <a:path w="954162" h="183933">
                  <a:moveTo>
                    <a:pt x="91967" y="0"/>
                  </a:moveTo>
                  <a:lnTo>
                    <a:pt x="862196" y="0"/>
                  </a:lnTo>
                  <a:cubicBezTo>
                    <a:pt x="886587" y="0"/>
                    <a:pt x="909979" y="9689"/>
                    <a:pt x="927226" y="26936"/>
                  </a:cubicBezTo>
                  <a:cubicBezTo>
                    <a:pt x="944473" y="44184"/>
                    <a:pt x="954162" y="67576"/>
                    <a:pt x="954162" y="91967"/>
                  </a:cubicBezTo>
                  <a:lnTo>
                    <a:pt x="954162" y="91967"/>
                  </a:lnTo>
                  <a:cubicBezTo>
                    <a:pt x="954162" y="116358"/>
                    <a:pt x="944473" y="139750"/>
                    <a:pt x="927226" y="156997"/>
                  </a:cubicBezTo>
                  <a:cubicBezTo>
                    <a:pt x="909979" y="174244"/>
                    <a:pt x="886587" y="183933"/>
                    <a:pt x="86219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5416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89808" y="3712541"/>
            <a:ext cx="14908384" cy="4348618"/>
          </a:xfrm>
          <a:custGeom>
            <a:avLst/>
            <a:gdLst/>
            <a:ahLst/>
            <a:cxnLst/>
            <a:rect l="l" t="t" r="r" b="b"/>
            <a:pathLst>
              <a:path w="14908384" h="4348618">
                <a:moveTo>
                  <a:pt x="0" y="0"/>
                </a:moveTo>
                <a:lnTo>
                  <a:pt x="14908384" y="0"/>
                </a:lnTo>
                <a:lnTo>
                  <a:pt x="14908384" y="4348618"/>
                </a:lnTo>
                <a:lnTo>
                  <a:pt x="0" y="434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" t="-32" r="-324" b="-3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455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TEST CASES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6429" y="2670316"/>
            <a:ext cx="3008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케이스 명세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1"/>
    </mc:Choice>
    <mc:Fallback xmlns="">
      <p:transition spd="slow" advTm="5646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615</Words>
  <Application>Microsoft Office PowerPoint</Application>
  <PresentationFormat>사용자 지정</PresentationFormat>
  <Paragraphs>127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Source Han Sans KR Bold</vt:lpstr>
      <vt:lpstr>Raleway Bold</vt:lpstr>
      <vt:lpstr>Raleway</vt:lpstr>
      <vt:lpstr>Calibri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Administrator</cp:lastModifiedBy>
  <cp:revision>11</cp:revision>
  <dcterms:created xsi:type="dcterms:W3CDTF">2006-08-16T00:00:00Z</dcterms:created>
  <dcterms:modified xsi:type="dcterms:W3CDTF">2025-05-26T09:52:24Z</dcterms:modified>
  <dc:identifier>DAGhZ6G-VT4</dc:identifier>
</cp:coreProperties>
</file>